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877174f5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877174f5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8099ddb4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8099ddb4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Juan’s slide - The reason behind our project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8099ddb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8099ddb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Juan’s slide -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Doesn’t take much skill to use. A good product is user friendly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88099dd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88099dd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Brandon</a:t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88099ddb4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88099ddb4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Brandon</a:t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88099ddb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88099ddb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887fd7e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887fd7e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88099ddb4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88099ddb4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Cliff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88099ddb4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88099ddb4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Gabe</a:t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88099ddb4_3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88099ddb4_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77174f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77174f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Gabe’s slide. </a:t>
            </a:r>
            <a:r>
              <a:rPr lang="en"/>
              <a:t>Have you ever wanted more plants in the house but your busy schedule has you spending a lot of time away from home?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88099ddb4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88099ddb4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27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Gabe’s slide. </a:t>
            </a:r>
            <a:r>
              <a:rPr lang="en"/>
              <a:t>Do you live alone or in a small space with no outdoor area for greenery?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88099ddb4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88099ddb4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27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Gabe’s slide. </a:t>
            </a:r>
            <a:r>
              <a:rPr lang="en"/>
              <a:t>Do you have a poor memory and often forget to water your indoor plants?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88099ddb4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88099ddb4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14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Gabe’s slide. </a:t>
            </a:r>
            <a:r>
              <a:rPr lang="en"/>
              <a:t>Have you ever gone on vacation and come back to dead or dying plants?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88099ddb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88099dd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Gabe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Introducing...the Automatic Pi-dration system!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8099ddb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8099ddb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Gabe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88099ddb4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88099ddb4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Eddie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an overview of the entire system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88099dd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88099dd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Brief overview of other systems on market:</a:t>
            </a:r>
            <a:endParaRPr b="1"/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systems are placed in the soil of a plant and attached to some sort of reservoir system</a:t>
            </a:r>
            <a:endParaRPr/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similar fashion, self-watering pots have a reservoir in the bottom of the container that provides a constant source to water for the plant to use</a:t>
            </a:r>
            <a:endParaRPr/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Drip waterers and watering timers are controlled with timers, and can be placed in the soil of large or medium-sized gardens and either drip or spray water into the plant based on the timer settings. These systems require a hose system that is connected to some constant water source such as a faucet.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youtube.com/watch?v=lFZ0z5Fm-Ng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-1">
  <p:cSld name="Title Slide-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53000" cy="177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0" y="1771650"/>
            <a:ext cx="91530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mo"/>
              <a:buChar char="&lt;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pic>
        <p:nvPicPr>
          <p:cNvPr descr="csusb_logo_1-main-w" id="15" name="Google Shape;15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400050"/>
            <a:ext cx="3231357" cy="95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mo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280"/>
              </a:spcBef>
              <a:spcAft>
                <a:spcPts val="0"/>
              </a:spcAft>
              <a:buSzPts val="126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 rot="5400000">
            <a:off x="3784350" y="-1841250"/>
            <a:ext cx="15753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1470" lvl="0" marL="457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SzPts val="1620"/>
              <a:buChar char="&lt;"/>
              <a:defRPr/>
            </a:lvl1pPr>
            <a:lvl2pPr indent="-342900" lvl="1" marL="914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 rot="5400000">
            <a:off x="6127500" y="501900"/>
            <a:ext cx="27183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 rot="5400000">
            <a:off x="2165100" y="-1365000"/>
            <a:ext cx="27183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1470" lvl="0" marL="457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SzPts val="1620"/>
              <a:buChar char="&lt;"/>
              <a:defRPr/>
            </a:lvl1pPr>
            <a:lvl2pPr indent="-342900" lvl="1" marL="914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943600" y="0"/>
            <a:ext cx="32052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44671"/>
              </a:gs>
            </a:gsLst>
            <a:lin ang="5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4800600"/>
            <a:ext cx="9153600" cy="35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685800" y="228600"/>
            <a:ext cx="502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csusb_logo_3-full-1line_w.pdf"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3600" y="4800600"/>
            <a:ext cx="3657600" cy="29884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85800" y="1257300"/>
            <a:ext cx="50292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1470" lvl="0" marL="457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SzPts val="1620"/>
              <a:buChar char="&lt;"/>
              <a:defRPr/>
            </a:lvl1pPr>
            <a:lvl2pPr indent="-342900" lvl="1" marL="914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5" name="Google Shape;25;p4"/>
          <p:cNvSpPr/>
          <p:nvPr>
            <p:ph idx="2" type="pic"/>
          </p:nvPr>
        </p:nvSpPr>
        <p:spPr>
          <a:xfrm rot="-191232">
            <a:off x="6283049" y="1897397"/>
            <a:ext cx="2584598" cy="130565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mo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/>
          <p:nvPr>
            <p:ph idx="3" type="pic"/>
          </p:nvPr>
        </p:nvSpPr>
        <p:spPr>
          <a:xfrm rot="223719">
            <a:off x="6231769" y="3394363"/>
            <a:ext cx="2583368" cy="130677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mo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/>
          <p:nvPr>
            <p:ph idx="4" type="pic"/>
          </p:nvPr>
        </p:nvSpPr>
        <p:spPr>
          <a:xfrm rot="155610">
            <a:off x="6147075" y="513594"/>
            <a:ext cx="2585648" cy="130470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mo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88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44671"/>
              </a:gs>
            </a:gsLst>
            <a:lin ang="5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0" y="4800600"/>
            <a:ext cx="9153600" cy="35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685800" y="228600"/>
            <a:ext cx="502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csusb_logo_3-full-1line_w.pdf"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3600" y="4800600"/>
            <a:ext cx="3657600" cy="29884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85800" y="1257300"/>
            <a:ext cx="50292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SzPts val="2160"/>
              <a:buChar char="&lt;"/>
              <a:defRPr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>
                <a:solidFill>
                  <a:srgbClr val="FFFFFF"/>
                </a:solidFill>
              </a:defRPr>
            </a:lvl3pPr>
            <a:lvl4pPr indent="-330200" lvl="3" marL="1828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>
                <a:solidFill>
                  <a:srgbClr val="FFFFFF"/>
                </a:solidFill>
              </a:defRPr>
            </a:lvl4pPr>
            <a:lvl5pPr indent="-330200" lvl="4" marL="22860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»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5"/>
          <p:cNvSpPr/>
          <p:nvPr>
            <p:ph idx="2" type="pic"/>
          </p:nvPr>
        </p:nvSpPr>
        <p:spPr>
          <a:xfrm rot="-191232">
            <a:off x="6283049" y="1897397"/>
            <a:ext cx="2584598" cy="130565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mo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/>
          <p:nvPr>
            <p:ph idx="3" type="pic"/>
          </p:nvPr>
        </p:nvSpPr>
        <p:spPr>
          <a:xfrm rot="223719">
            <a:off x="6231769" y="3394363"/>
            <a:ext cx="2583368" cy="130677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mo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4" type="pic"/>
          </p:nvPr>
        </p:nvSpPr>
        <p:spPr>
          <a:xfrm rot="155610">
            <a:off x="6147075" y="513594"/>
            <a:ext cx="2585648" cy="130470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mo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algn="l">
              <a:lnSpc>
                <a:spcPct val="140000"/>
              </a:lnSpc>
              <a:spcBef>
                <a:spcPts val="640"/>
              </a:spcBef>
              <a:spcAft>
                <a:spcPts val="0"/>
              </a:spcAft>
              <a:buSzPts val="2880"/>
              <a:buChar char="&lt;"/>
              <a:defRPr sz="3200"/>
            </a:lvl1pPr>
            <a:lvl2pPr indent="-406400" lvl="1" marL="91440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280"/>
              </a:spcBef>
              <a:spcAft>
                <a:spcPts val="0"/>
              </a:spcAft>
              <a:buSzPts val="126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SzPts val="216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SzPts val="2160"/>
              <a:buChar char="&lt;"/>
              <a:defRPr sz="24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SzPts val="216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SzPts val="2160"/>
              <a:buChar char="&lt;"/>
              <a:defRPr sz="24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SzPts val="2160"/>
              <a:buNone/>
              <a:defRPr/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algn="ctr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lvl="3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lvl="5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6pPr>
            <a:lvl7pPr lvl="6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7pPr>
            <a:lvl8pPr lvl="7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8pPr>
            <a:lvl9pPr lvl="8" algn="ctr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685800" y="1257300"/>
            <a:ext cx="7772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1470" lvl="0" marL="45720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SzPts val="1620"/>
              <a:buChar char="&lt;"/>
              <a:defRPr/>
            </a:lvl1pPr>
            <a:lvl2pPr indent="-342900" lvl="1" marL="914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685800" y="1257300"/>
            <a:ext cx="38100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8620" lvl="0" marL="457200" algn="l">
              <a:lnSpc>
                <a:spcPct val="140000"/>
              </a:lnSpc>
              <a:spcBef>
                <a:spcPts val="560"/>
              </a:spcBef>
              <a:spcAft>
                <a:spcPts val="0"/>
              </a:spcAft>
              <a:buSzPts val="2520"/>
              <a:buChar char="&lt;"/>
              <a:defRPr sz="2800"/>
            </a:lvl1pPr>
            <a:lvl2pPr indent="-381000" lvl="1" marL="9144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4648200" y="1257300"/>
            <a:ext cx="38100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8620" lvl="0" marL="457200" algn="l">
              <a:lnSpc>
                <a:spcPct val="140000"/>
              </a:lnSpc>
              <a:spcBef>
                <a:spcPts val="560"/>
              </a:spcBef>
              <a:spcAft>
                <a:spcPts val="0"/>
              </a:spcAft>
              <a:buSzPts val="2520"/>
              <a:buChar char="&lt;"/>
              <a:defRPr sz="2800"/>
            </a:lvl1pPr>
            <a:lvl2pPr indent="-381000" lvl="1" marL="9144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1257300"/>
            <a:ext cx="7772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marR="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mo"/>
              <a:buChar char="&lt;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4800600"/>
            <a:ext cx="9153600" cy="35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susb_logo_3-full-1line_w.pdf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133600" y="4800600"/>
            <a:ext cx="3657600" cy="29884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FMASxqEhVNgp9EUKeb2SqJrr7jNqs-Ia/view?usp=sharing" TargetMode="External"/><Relationship Id="rId4" Type="http://schemas.openxmlformats.org/officeDocument/2006/relationships/image" Target="../media/image25.gif"/><Relationship Id="rId5" Type="http://schemas.openxmlformats.org/officeDocument/2006/relationships/image" Target="../media/image21.gif"/><Relationship Id="rId6" Type="http://schemas.openxmlformats.org/officeDocument/2006/relationships/image" Target="../media/image2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y1ImtilVE6vjRpFh5wwuR2aF7BbjB78N/view" TargetMode="External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15.gif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3.jp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722313" y="1857375"/>
            <a:ext cx="7772400" cy="102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 208 Fall 2018 Project 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22325" y="3467201"/>
            <a:ext cx="7772400" cy="52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Gabriel Almeida, Irwin Cayo, Ashraf Drieas, Brandon Fins, Juan Inzunza, Clif</a:t>
            </a:r>
            <a:r>
              <a:rPr lang="en"/>
              <a:t>ton Rawlings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 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4818575" y="1086000"/>
            <a:ext cx="3639600" cy="334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1470" lvl="0" marL="457200" rtl="0" algn="l">
              <a:spcBef>
                <a:spcPts val="36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To improve the </a:t>
            </a:r>
            <a:r>
              <a:rPr lang="en"/>
              <a:t>efficiency of maintaining a plant/garden while reducing the need for human involvement. </a:t>
            </a:r>
            <a:r>
              <a:rPr lang="en"/>
              <a:t> 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38400"/>
            <a:ext cx="4513776" cy="300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The Automatic Pi-Dration System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685800" y="1257300"/>
            <a:ext cx="8113800" cy="336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1470" lvl="0" marL="457200" rtl="0" algn="l">
              <a:spcBef>
                <a:spcPts val="36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Compact and easy to use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Versatile</a:t>
            </a:r>
            <a:r>
              <a:rPr lang="en"/>
              <a:t> and Multiple Functionality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Allows user customization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Competitively priced 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Other devices are pricey and limited to features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Similar devices are clunky and aren’t very practical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Capabilities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685800" y="1257300"/>
            <a:ext cx="7772400" cy="339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1470" lvl="0" marL="457200" rtl="0" algn="l">
              <a:spcBef>
                <a:spcPts val="36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The ability to be used on any plant regardless of size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Gives you the piece of mind of providing both water and light</a:t>
            </a:r>
            <a:endParaRPr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/>
              <a:t>Allows the freedom to customize schedule based on user wants and needs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Components 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4572000" y="1257300"/>
            <a:ext cx="3886200" cy="34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Raspberry Pi 3 B+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12V Water Pump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5V UV light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 MOSFET Transistor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 Diode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12V AC/DC Power Converter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Breadboard and Wires</a:t>
            </a:r>
            <a:endParaRPr sz="2000"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300"/>
            <a:ext cx="4267202" cy="34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 </a:t>
            </a:r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685725" y="1273300"/>
            <a:ext cx="7772400" cy="3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https://drive.google.com/file/d/1FMASxqEhVNgp9EUKeb2SqJrr7jNqs-Ia/view?usp=sharing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25" y="2035425"/>
            <a:ext cx="2304875" cy="2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750" y="2035425"/>
            <a:ext cx="2046450" cy="2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1050" y="2035425"/>
            <a:ext cx="3280250" cy="2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 title="CSE208_Projec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125" y="1055225"/>
            <a:ext cx="4252124" cy="3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Difficulties/Problems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4572000" y="1086000"/>
            <a:ext cx="3941100" cy="366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to supply 12V to the water pump without frying the Pi</a:t>
            </a:r>
            <a:endParaRPr sz="2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Finding a suitable light which runs on the provided power and method of current(DC not AC)</a:t>
            </a:r>
            <a:endParaRPr sz="2000"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86000"/>
            <a:ext cx="4267201" cy="183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920125"/>
            <a:ext cx="4267200" cy="183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Future Improvements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685800" y="1257300"/>
            <a:ext cx="7772400" cy="307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Cost reduction - With further research and development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Added Features - Ability to use on </a:t>
            </a:r>
            <a:r>
              <a:rPr lang="en"/>
              <a:t>multiple</a:t>
            </a:r>
            <a:r>
              <a:rPr lang="en"/>
              <a:t> plants, Portable LCD Display, Humidity and light sensor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Appearance</a:t>
            </a:r>
            <a:r>
              <a:rPr lang="en"/>
              <a:t> and Construction - Improve look of design, Use better quality materials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150" y="1086000"/>
            <a:ext cx="4585700" cy="34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yourself...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037925"/>
            <a:ext cx="5109525" cy="340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yourself...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00" y="1086000"/>
            <a:ext cx="6554700" cy="34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yourself...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33787" r="0" t="0"/>
          <a:stretch/>
        </p:blipFill>
        <p:spPr>
          <a:xfrm>
            <a:off x="2641612" y="1086000"/>
            <a:ext cx="3860774" cy="32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yourself...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175" y="1086000"/>
            <a:ext cx="5109525" cy="339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Automatic Pi-Dration System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01000" y="1086000"/>
            <a:ext cx="4143600" cy="312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1470" lvl="0" marL="457200" rtl="0" algn="l">
              <a:spcBef>
                <a:spcPts val="360"/>
              </a:spcBef>
              <a:spcAft>
                <a:spcPts val="0"/>
              </a:spcAft>
              <a:buSzPts val="1620"/>
              <a:buChar char="●"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4747850" y="1086000"/>
            <a:ext cx="4015500" cy="3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New programmable watering and sunlight system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Don’t worry about watering again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Set it and forget it</a:t>
            </a:r>
            <a:endParaRPr sz="3000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00" y="1086000"/>
            <a:ext cx="4346852" cy="328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</a:t>
            </a:r>
            <a:r>
              <a:rPr lang="en" sz="2800"/>
              <a:t>he Automatic Pi-Dration System</a:t>
            </a:r>
            <a:endParaRPr sz="2800"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685800" y="1257300"/>
            <a:ext cx="7772400" cy="1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Perfect for those looking to start or improve their gardening skills.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It’s never been easier to look after your precious plants.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to mention your garden will stand out from your friends and family. </a:t>
            </a:r>
            <a:endParaRPr sz="1800"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2619375"/>
            <a:ext cx="4574177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19856" l="0" r="0" t="22336"/>
          <a:stretch/>
        </p:blipFill>
        <p:spPr>
          <a:xfrm flipH="1">
            <a:off x="401175" y="3079825"/>
            <a:ext cx="1867600" cy="8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4">
            <a:alphaModFix/>
          </a:blip>
          <a:srcRect b="4361" l="16358" r="20653" t="0"/>
          <a:stretch/>
        </p:blipFill>
        <p:spPr>
          <a:xfrm>
            <a:off x="3008800" y="873650"/>
            <a:ext cx="2585549" cy="349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5">
            <a:alphaModFix/>
          </a:blip>
          <a:srcRect b="4718" l="12961" r="10702" t="16111"/>
          <a:stretch/>
        </p:blipFill>
        <p:spPr>
          <a:xfrm>
            <a:off x="248425" y="2635563"/>
            <a:ext cx="2309499" cy="16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685800" y="228600"/>
            <a:ext cx="7772400" cy="64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6">
            <a:alphaModFix/>
          </a:blip>
          <a:srcRect b="5536" l="13484" r="6058" t="8751"/>
          <a:stretch/>
        </p:blipFill>
        <p:spPr>
          <a:xfrm rot="1420416">
            <a:off x="2885452" y="1045378"/>
            <a:ext cx="1142471" cy="136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 rotWithShape="1">
          <a:blip r:embed="rId7">
            <a:alphaModFix/>
          </a:blip>
          <a:srcRect b="0" l="35271" r="35001" t="3586"/>
          <a:stretch/>
        </p:blipFill>
        <p:spPr>
          <a:xfrm>
            <a:off x="7597700" y="2354925"/>
            <a:ext cx="570476" cy="185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660275" y="3018000"/>
            <a:ext cx="1414300" cy="6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1773025" y="4371225"/>
            <a:ext cx="6229200" cy="311700"/>
          </a:xfrm>
          <a:prstGeom prst="bentUpArrow">
            <a:avLst>
              <a:gd fmla="val 11872" name="adj1"/>
              <a:gd fmla="val 21612" name="adj2"/>
              <a:gd fmla="val 27647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5419525" y="4205000"/>
            <a:ext cx="141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Vacuum tubing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9">
            <a:alphaModFix/>
          </a:blip>
          <a:srcRect b="22644" l="29076" r="30108" t="14886"/>
          <a:stretch/>
        </p:blipFill>
        <p:spPr>
          <a:xfrm>
            <a:off x="6833725" y="340425"/>
            <a:ext cx="1555025" cy="17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10">
            <a:alphaModFix/>
          </a:blip>
          <a:srcRect b="7927" l="0" r="3147" t="0"/>
          <a:stretch/>
        </p:blipFill>
        <p:spPr>
          <a:xfrm flipH="1" rot="6474537">
            <a:off x="1175237" y="1313759"/>
            <a:ext cx="1212000" cy="1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685800" y="228600"/>
            <a:ext cx="77724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already on the market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75" y="1085996"/>
            <a:ext cx="2804975" cy="310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925" y="1206125"/>
            <a:ext cx="2924151" cy="292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575" y="1238400"/>
            <a:ext cx="2837025" cy="28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">
  <a:themeElements>
    <a:clrScheme name="CSUSB">
      <a:dk1>
        <a:srgbClr val="000000"/>
      </a:dk1>
      <a:lt1>
        <a:srgbClr val="FFFFFF"/>
      </a:lt1>
      <a:dk2>
        <a:srgbClr val="00375F"/>
      </a:dk2>
      <a:lt2>
        <a:srgbClr val="EEECE1"/>
      </a:lt2>
      <a:accent1>
        <a:srgbClr val="0058B3"/>
      </a:accent1>
      <a:accent2>
        <a:srgbClr val="8C0E1E"/>
      </a:accent2>
      <a:accent3>
        <a:srgbClr val="61B035"/>
      </a:accent3>
      <a:accent4>
        <a:srgbClr val="E47C23"/>
      </a:accent4>
      <a:accent5>
        <a:srgbClr val="219ED0"/>
      </a:accent5>
      <a:accent6>
        <a:srgbClr val="006A2F"/>
      </a:accent6>
      <a:hlink>
        <a:srgbClr val="002B8A"/>
      </a:hlink>
      <a:folHlink>
        <a:srgbClr val="00247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